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65" r:id="rId5"/>
    <p:sldId id="259" r:id="rId6"/>
    <p:sldId id="260" r:id="rId7"/>
    <p:sldId id="263" r:id="rId8"/>
    <p:sldId id="264" r:id="rId9"/>
    <p:sldId id="266" r:id="rId10"/>
    <p:sldId id="267" r:id="rId11"/>
    <p:sldId id="268" r:id="rId12"/>
    <p:sldId id="272" r:id="rId13"/>
    <p:sldId id="273" r:id="rId14"/>
    <p:sldId id="271" r:id="rId15"/>
    <p:sldId id="269" r:id="rId16"/>
    <p:sldId id="274" r:id="rId17"/>
    <p:sldId id="270" r:id="rId18"/>
    <p:sldId id="275" r:id="rId19"/>
    <p:sldId id="276" r:id="rId20"/>
    <p:sldId id="262" r:id="rId21"/>
    <p:sldId id="278" r:id="rId22"/>
    <p:sldId id="279" r:id="rId23"/>
    <p:sldId id="261" r:id="rId24"/>
    <p:sldId id="280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99"/>
    <p:restoredTop sz="95686"/>
  </p:normalViewPr>
  <p:slideViewPr>
    <p:cSldViewPr snapToGrid="0" snapToObjects="1">
      <p:cViewPr varScale="1">
        <p:scale>
          <a:sx n="77" d="100"/>
          <a:sy n="77" d="100"/>
        </p:scale>
        <p:origin x="192" y="105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55843-A1AA-A64B-84E2-AD3A5DF4C6BE}" type="datetimeFigureOut">
              <a:rPr lang="en-US" smtClean="0"/>
              <a:t>2/7/19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3C7F1-D08B-E946-8F88-FF70C80E8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63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90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 min, end 30 min total)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1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(2 min, end 32 min total)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CRS is a specific type of projection (aka a way of translating a 3D image to 2D).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0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 min, end 33 min total)</a:t>
            </a:r>
          </a:p>
          <a:p>
            <a:endParaRPr lang="en-US" dirty="0"/>
          </a:p>
          <a:p>
            <a:r>
              <a:rPr lang="en-US" dirty="0"/>
              <a:t>figure showing three major families of projections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00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 min, end 34 min total)</a:t>
            </a:r>
          </a:p>
          <a:p>
            <a:endParaRPr lang="en-US" dirty="0"/>
          </a:p>
          <a:p>
            <a:r>
              <a:rPr lang="en-US" dirty="0"/>
              <a:t>we’ll look at each of these when we open </a:t>
            </a:r>
            <a:r>
              <a:rPr lang="en-US" dirty="0" err="1"/>
              <a:t>Rstudio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86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(1 min, end 35 min total)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70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(5 min to do this, 5 min to discuss what they liked, didn’t like, had trouble with, was easy, end 45 min total)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Maybe you’ve used </a:t>
            </a:r>
            <a:r>
              <a:rPr lang="en-US" dirty="0" err="1"/>
              <a:t>rgdal</a:t>
            </a:r>
            <a:r>
              <a:rPr lang="en-US" dirty="0"/>
              <a:t> package’s </a:t>
            </a:r>
            <a:r>
              <a:rPr lang="en-US" dirty="0" err="1"/>
              <a:t>readOGR</a:t>
            </a:r>
            <a:r>
              <a:rPr lang="en-US" dirty="0"/>
              <a:t>( ) function before this but would have to tell it which values were the coordinates, sf determines this automatically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71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(5 min, end 50 min total)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 answers: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Define a coordinate system using </a:t>
            </a:r>
            <a:r>
              <a:rPr lang="en-US" dirty="0" err="1"/>
              <a:t>st_set_crs</a:t>
            </a:r>
            <a:r>
              <a:rPr lang="en-US" dirty="0"/>
              <a:t>( 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it to another coordinate system using </a:t>
            </a:r>
            <a:r>
              <a:rPr lang="en-US" dirty="0" err="1"/>
              <a:t>st_transform</a:t>
            </a:r>
            <a:r>
              <a:rPr lang="en-US" dirty="0"/>
              <a:t>( 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Save just the attributes using </a:t>
            </a:r>
            <a:r>
              <a:rPr lang="en-US" dirty="0" err="1"/>
              <a:t>st_set_geometry</a:t>
            </a:r>
            <a:r>
              <a:rPr lang="en-US" dirty="0"/>
              <a:t> = NULL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 the area using </a:t>
            </a:r>
            <a:r>
              <a:rPr lang="en-US" dirty="0" err="1"/>
              <a:t>st_area</a:t>
            </a:r>
            <a:r>
              <a:rPr lang="en-US" dirty="0"/>
              <a:t>( 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 the centroid of a polygon using </a:t>
            </a:r>
            <a:r>
              <a:rPr lang="en-US" dirty="0" err="1"/>
              <a:t>st_centroid</a:t>
            </a:r>
            <a:r>
              <a:rPr lang="en-US" dirty="0"/>
              <a:t>( 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 spatial operations like intersection using </a:t>
            </a:r>
            <a:r>
              <a:rPr lang="en-US" dirty="0" err="1"/>
              <a:t>st_intersection</a:t>
            </a:r>
            <a:r>
              <a:rPr lang="en-US" dirty="0"/>
              <a:t>( ), </a:t>
            </a:r>
            <a:r>
              <a:rPr lang="en-US" dirty="0" err="1"/>
              <a:t>st_buffer</a:t>
            </a:r>
            <a:r>
              <a:rPr lang="en-US" dirty="0"/>
              <a:t>( ), </a:t>
            </a:r>
            <a:r>
              <a:rPr lang="en-US" dirty="0" err="1"/>
              <a:t>st_union</a:t>
            </a:r>
            <a:r>
              <a:rPr lang="en-US" dirty="0"/>
              <a:t>( ), </a:t>
            </a:r>
            <a:r>
              <a:rPr lang="en-US" dirty="0" err="1"/>
              <a:t>st_merge</a:t>
            </a:r>
            <a:r>
              <a:rPr lang="en-US" dirty="0"/>
              <a:t>( ) - some of these I’m not sure how they work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Convert points to lines, lines to polygons, etc. using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tabular data (using the joins/the </a:t>
            </a:r>
            <a:r>
              <a:rPr lang="en-US" dirty="0" err="1"/>
              <a:t>tidyverse</a:t>
            </a:r>
            <a:r>
              <a:rPr lang="en-US" dirty="0"/>
              <a:t>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84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(10 min, end 60 min total)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54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(10 min, 70 min total)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89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98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(5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38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72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(last 5 min, end 75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96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(5 min, end 10 min total)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12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(3 min, end 13 min total)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29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(2 min, end 15 min total)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75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(2 min, end 17 min total)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/>
              <a:t>Data that describes the spatial distribution of something/someone on Earth (or any planet really), has coordinates and geometric shape (= topology, CRS)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30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 min on own, 2 min with partner, 5 min with class, end 25 min total)</a:t>
            </a:r>
          </a:p>
          <a:p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vector - way to represent spatial features using points, lines, and polygons (e.g., </a:t>
            </a:r>
            <a:r>
              <a:rPr lang="en-US" dirty="0" err="1"/>
              <a:t>gps</a:t>
            </a:r>
            <a:r>
              <a:rPr lang="en-US" dirty="0"/>
              <a:t> points, bus route, lot parcel, park boundary), .</a:t>
            </a:r>
            <a:r>
              <a:rPr lang="en-US" dirty="0" err="1"/>
              <a:t>shp</a:t>
            </a:r>
            <a:r>
              <a:rPr lang="en-US" dirty="0"/>
              <a:t> files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raster - way to represent points spatial features using grid where each cell has one value that represents some attribute (e.g., elevation, land cover type, inches of rainfall), .</a:t>
            </a:r>
            <a:r>
              <a:rPr lang="en-US" dirty="0" err="1"/>
              <a:t>img</a:t>
            </a:r>
            <a:r>
              <a:rPr lang="en-US" dirty="0"/>
              <a:t> files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98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(2 min, end 27 min total)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57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(2 min, end 29 min total)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C7F1-D08B-E946-8F88-FF70C80E89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06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9CED-27A5-8C4C-B3C1-224785E6F5EE}" type="datetime1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86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C8EC-77BD-2F4E-A409-5DC46AE2A6AC}" type="datetime1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03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8569-905D-BF4D-956C-7719FFBFE2EE}" type="datetime1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69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2573D-E987-3C43-83D5-1B4A14CFFC14}" type="datetime1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0EB7945-5F46-D64E-8C66-C5AA42E2EA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895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F658C-B723-CF43-865A-E0781E9A98B2}" type="datetime1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37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0E97-B49D-8148-9F04-4D37AAD0958A}" type="datetime1">
              <a:rPr lang="en-US" smtClean="0"/>
              <a:t>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06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5418C-8BF9-AA40-9DB1-22BA785AE3D2}" type="datetime1">
              <a:rPr lang="en-US" smtClean="0"/>
              <a:t>2/7/19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57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23EFA-62CF-554F-B14B-92FCC1FE6D42}" type="datetime1">
              <a:rPr lang="en-US" smtClean="0"/>
              <a:t>2/7/19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35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7F0B-D6C7-5341-ACF0-B7A70538C470}" type="datetime1">
              <a:rPr lang="en-US" smtClean="0"/>
              <a:t>2/7/19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5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D392-6EB9-7D44-BF07-5875A13D6123}" type="datetime1">
              <a:rPr lang="en-US" smtClean="0"/>
              <a:t>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78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51776-97E2-7548-A8EB-7ABDD9F1CF16}" type="datetime1">
              <a:rPr lang="en-US" smtClean="0"/>
              <a:t>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C4473-33FE-E649-BDB3-3984CCBAAACF}" type="datetime1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B7945-5F46-D64E-8C66-C5AA42E2E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5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E5AE8-883A-B747-BFAD-4A57B9E9D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522413"/>
            <a:ext cx="77724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Exploring Spatial Data with sf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E591F-AC0D-4D4D-8409-A53034579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002088"/>
            <a:ext cx="6858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Sheila Saia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Thursday, February 7, 2019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BAE 590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DFB6A-8654-3744-A54B-156C0B823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725" y="534694"/>
            <a:ext cx="1352550" cy="1498209"/>
          </a:xfrm>
          <a:prstGeom prst="rect">
            <a:avLst/>
          </a:prstGeom>
        </p:spPr>
      </p:pic>
      <p:pic>
        <p:nvPicPr>
          <p:cNvPr id="5" name="Picture 4" descr="Related image">
            <a:extLst>
              <a:ext uri="{FF2B5EF4-FFF2-40B4-BE49-F238E27FC236}">
                <a16:creationId xmlns:a16="http://schemas.microsoft.com/office/drawing/2014/main" id="{238889D7-A2B9-6146-B418-7F4BE7DB9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31" y="6229173"/>
            <a:ext cx="506110" cy="50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7F5641-5197-874F-9059-23A0B9CB5059}"/>
              </a:ext>
            </a:extLst>
          </p:cNvPr>
          <p:cNvSpPr txBox="1"/>
          <p:nvPr/>
        </p:nvSpPr>
        <p:spPr>
          <a:xfrm>
            <a:off x="741641" y="6251395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@sheilasaia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B36720-442D-F941-BD76-8D324432FAC0}"/>
              </a:ext>
            </a:extLst>
          </p:cNvPr>
          <p:cNvSpPr txBox="1"/>
          <p:nvPr/>
        </p:nvSpPr>
        <p:spPr>
          <a:xfrm>
            <a:off x="6505076" y="6276613"/>
            <a:ext cx="246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ssaia@ncsu.edu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863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USGS GAGES-II Dataset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Includes: </a:t>
            </a:r>
          </a:p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Watershed boundaries by region</a:t>
            </a:r>
            <a:b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(reference and non-reference, spatial data)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USGS gage locations (spatial data)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Watershed characteristics (tabular data)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812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coordinate reference system (CRS)?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64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coordinate reference system (CRS)?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C67425-8415-984D-A4E0-A2DEC8D39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873" y="1807033"/>
            <a:ext cx="6317672" cy="3670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DBCC65-AD3B-324E-B324-5E37F31A8E3B}"/>
              </a:ext>
            </a:extLst>
          </p:cNvPr>
          <p:cNvSpPr txBox="1"/>
          <p:nvPr/>
        </p:nvSpPr>
        <p:spPr>
          <a:xfrm>
            <a:off x="805240" y="5686268"/>
            <a:ext cx="7588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credit &amp; for more info see: https://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bit.ly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/2DJzTby</a:t>
            </a:r>
          </a:p>
        </p:txBody>
      </p:sp>
    </p:spTree>
    <p:extLst>
      <p:ext uri="{BB962C8B-B14F-4D97-AF65-F5344CB8AC3E}">
        <p14:creationId xmlns:p14="http://schemas.microsoft.com/office/powerpoint/2010/main" val="2951739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coordinate reference system (CRS)?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sf has two ways to define a CRS: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proj4 string 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a character string with CRS info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EPSG code 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standard code that defines a projection type, see here: http://</a:t>
            </a:r>
            <a:r>
              <a:rPr lang="en-US" sz="2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epsg.io</a:t>
            </a: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421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important note about CRSs…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make sure to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the spatial data you’re using has the same CRS. If not, you’ll need to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them all to the same one before doing any analysis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D9315-0A5A-874E-A6E5-D9AA06094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631" y="3130703"/>
            <a:ext cx="2423649" cy="2919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C7B62E-1002-6542-AA7F-4EC2D96D71A4}"/>
              </a:ext>
            </a:extLst>
          </p:cNvPr>
          <p:cNvSpPr txBox="1"/>
          <p:nvPr/>
        </p:nvSpPr>
        <p:spPr>
          <a:xfrm>
            <a:off x="628650" y="4498873"/>
            <a:ext cx="4810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cute dog to get your attention! &gt;</a:t>
            </a:r>
          </a:p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sure to check &amp; project!</a:t>
            </a:r>
          </a:p>
        </p:txBody>
      </p:sp>
    </p:spTree>
    <p:extLst>
      <p:ext uri="{BB962C8B-B14F-4D97-AF65-F5344CB8AC3E}">
        <p14:creationId xmlns:p14="http://schemas.microsoft.com/office/powerpoint/2010/main" val="372677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1: Getting Started with 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up sf-workshop-bae590.Rproj</a:t>
            </a:r>
          </a:p>
          <a:p>
            <a:pPr marL="0" indent="0">
              <a:buNone/>
            </a:pPr>
            <a:endParaRPr lang="en-US" sz="2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 sf and load libraries (if you haven’t already)</a:t>
            </a:r>
          </a:p>
          <a:p>
            <a:pPr marL="0" indent="0">
              <a:buNone/>
            </a:pPr>
            <a:endParaRPr lang="en-US" sz="2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 in the spatial data using </a:t>
            </a:r>
            <a:r>
              <a:rPr lang="en-US" sz="20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st_read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)</a:t>
            </a:r>
          </a:p>
          <a:p>
            <a:pPr marL="0" indent="0">
              <a:buNone/>
            </a:pPr>
            <a:endParaRPr lang="en-US" sz="2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class( ) and glimpse () to view one of the files you loaded in</a:t>
            </a:r>
          </a:p>
          <a:p>
            <a:pPr marL="0" indent="0">
              <a:buNone/>
            </a:pPr>
            <a:endParaRPr lang="en-US" sz="2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CRS using </a:t>
            </a:r>
            <a:r>
              <a:rPr lang="en-US" sz="20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st_crs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)</a:t>
            </a:r>
          </a:p>
          <a:p>
            <a:pPr marL="0" indent="0">
              <a:buNone/>
            </a:pPr>
            <a:endParaRPr lang="en-US" sz="2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find the proj4 and EPSG codes?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044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might you want to do with these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Think about spatial operations that might be helpful to use.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a list with your group of 2-3 people (2 min)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 with everyone (3 min)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Ideas: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join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interpolation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clipping (intersections)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buffering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97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2: Common Operations in 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up </a:t>
            </a:r>
            <a:r>
              <a:rPr lang="en-US" sz="2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sf_workshop_script.R</a:t>
            </a: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try some of the operations we just talked about.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*(For later) Look here for more inspiration: https://</a:t>
            </a:r>
            <a:r>
              <a:rPr lang="en-US" sz="2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cengel.github.io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rspatial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/3_spDataOps.nb.html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918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3:</a:t>
            </a:r>
            <a:b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Putting sf to Work with GAGES-II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Pick your favorite SE state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(Hint: Make a new variable)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all the watersheds that overlap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 the watersheds in your favorite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Google Shape;153;p26">
            <a:extLst>
              <a:ext uri="{FF2B5EF4-FFF2-40B4-BE49-F238E27FC236}">
                <a16:creationId xmlns:a16="http://schemas.microsoft.com/office/drawing/2014/main" id="{4DF99A18-DFCA-FA48-9595-BB76BB620D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1164" y="1624420"/>
            <a:ext cx="2996486" cy="45779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562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(if time) Activity 4: Bringing in the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tidyverse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your favorite state</a:t>
            </a:r>
            <a:b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(from Activity 3)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all the gages in that state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some of the tabular data and color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gages by your favorite variable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(Hint: see the </a:t>
            </a:r>
            <a:r>
              <a:rPr lang="en-US" sz="2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tabular_data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for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GAGES-II variable descriptions)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Extra: Download USGS gage data for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(or multiple) gage(s) in your state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the </a:t>
            </a:r>
            <a:r>
              <a:rPr lang="en-US" sz="2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dataRetrieval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 package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Google Shape;161;p27">
            <a:extLst>
              <a:ext uri="{FF2B5EF4-FFF2-40B4-BE49-F238E27FC236}">
                <a16:creationId xmlns:a16="http://schemas.microsoft.com/office/drawing/2014/main" id="{CDB1A65D-0C5D-C645-B833-1EAE467971C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524" y="1354057"/>
            <a:ext cx="3145776" cy="4737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06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fill out a pre-workshop survey!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goo.gl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/forms/17Xs1IbhAkXIyeIw1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145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 Learning Outcomes Revisited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that it’s the end of this workshop,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hope you’re able to: 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Describe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what the sf package is and how to use it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some different types of sf spatial operations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sf operations to a real-world geospatial dataset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42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fill out a post-workshop survey!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goo.gl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/forms/17Xs1IbhAkXIyeIw1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103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6F26F2-CE0B-224B-BCDA-509EBAF4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99" y="229999"/>
            <a:ext cx="7685529" cy="5941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4E4F67-993C-5043-947C-64BC72BDCF8C}"/>
              </a:ext>
            </a:extLst>
          </p:cNvPr>
          <p:cNvSpPr txBox="1"/>
          <p:nvPr/>
        </p:nvSpPr>
        <p:spPr>
          <a:xfrm>
            <a:off x="169608" y="6241346"/>
            <a:ext cx="7043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There’s another side! See references slide for link.</a:t>
            </a:r>
          </a:p>
        </p:txBody>
      </p:sp>
    </p:spTree>
    <p:extLst>
      <p:ext uri="{BB962C8B-B14F-4D97-AF65-F5344CB8AC3E}">
        <p14:creationId xmlns:p14="http://schemas.microsoft.com/office/powerpoint/2010/main" val="4186850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Helpful sf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sf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cheetsheet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https://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cheatsheets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/blob/master/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sf.pdf</a:t>
            </a: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sf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vingettes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news, and other resources:</a:t>
            </a:r>
            <a:b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/r-spatial/s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Data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Sciece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R (book, newer):</a:t>
            </a:r>
            <a:b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www.rspatial.org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Spatial Data Analysis with R (book, older)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you’re using raster data check out the raster package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raster data packages: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rgdal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(but really the raster package is the best)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013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92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find the workshop materials on GitHub: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sheilasaia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/sf-workshop-bae590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will need to download the data for the workshop too. See green download button on repo website? Once downloaded, see </a:t>
            </a:r>
            <a:r>
              <a:rPr lang="en-US" sz="2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workshop_data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en-US" sz="2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README.md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the link.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08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 a few questions…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many people have been using R for &lt; 1 year, 1 year, 2 + years? (sit down when it no longer applies)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Shout out some of your favorite R packages.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many of you have heard of the sf package?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an R package?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2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 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the end of this workshop you will be able to: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Describe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what the sf package is and how to use it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some different types of sf spatial operations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sf operations to a real-world geospatial dataset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68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(geo) spatial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maps</a:t>
            </a:r>
          </a:p>
          <a:p>
            <a:r>
              <a:rPr lang="en-US" sz="2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long</a:t>
            </a:r>
          </a:p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to position on Earth (maybe other planets)</a:t>
            </a:r>
          </a:p>
          <a:p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248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 Types of Spatial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Vector data – points, line, polygons, scalable graphics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Raster data – pixels (grid), unit on grid represents attribute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think of examples of each?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think of example file extensions for each?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888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sf?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sf stands for 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features</a:t>
            </a:r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it’s an R package</a:t>
            </a:r>
            <a:b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it for 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spatial operations &amp; plotting</a:t>
            </a:r>
          </a:p>
          <a:p>
            <a:endParaRPr lang="en-US" sz="2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was first published May 2018 (pretty new!)</a:t>
            </a:r>
            <a:b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developed to replace the </a:t>
            </a:r>
            <a:r>
              <a:rPr lang="en-US" sz="26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package, which didn’t meet all ISO simple features standards</a:t>
            </a:r>
          </a:p>
          <a:p>
            <a:endParaRPr lang="en-US" sz="2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 well with the </a:t>
            </a:r>
            <a:r>
              <a:rPr lang="en-US" sz="26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tidyverse</a:t>
            </a:r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 - </a:t>
            </a:r>
            <a:r>
              <a:rPr lang="en-US" sz="26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etc.)</a:t>
            </a:r>
            <a:b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info here: https://</a:t>
            </a:r>
            <a:r>
              <a:rPr lang="en-US" sz="26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sz="2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/r-spatial/sf</a:t>
            </a:r>
          </a:p>
          <a:p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440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DCFA-6321-9245-A549-54891263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Dataset: USGS GAGES-II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919D-3225-5146-9155-1B338F4D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“...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eospatial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ttributes of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ages for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valuating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treamflow, version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provides geospatial data and classifications for 9,322 stream gages maintained by the U.S. Geological Survey (USGS)”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 online at: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water.usgs.gov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/GIS/metadata/</a:t>
            </a:r>
            <a:r>
              <a:rPr lang="en-US" sz="2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usgswrd</a:t>
            </a: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/XML/gagesII_Sept2011.xml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*We will also use some TIGER data...see README in the GitHub repository for more info.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38E68-2F88-B34C-BBA6-76ED590E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7945-5F46-D64E-8C66-C5AA42E2EA87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Google Shape;117;p21">
            <a:extLst>
              <a:ext uri="{FF2B5EF4-FFF2-40B4-BE49-F238E27FC236}">
                <a16:creationId xmlns:a16="http://schemas.microsoft.com/office/drawing/2014/main" id="{D14D2CCD-EC51-0245-A523-D425952098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000" y="322270"/>
            <a:ext cx="2019300" cy="841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5176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1217</TotalTime>
  <Words>1365</Words>
  <Application>Microsoft Macintosh PowerPoint</Application>
  <PresentationFormat>On-screen Show (4:3)</PresentationFormat>
  <Paragraphs>242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Exploring Spatial Data with sf</vt:lpstr>
      <vt:lpstr>Please fill out a pre-workshop survey!</vt:lpstr>
      <vt:lpstr>Workshop Materials</vt:lpstr>
      <vt:lpstr>Just a few questions…</vt:lpstr>
      <vt:lpstr>Workshop Learning Outcomes</vt:lpstr>
      <vt:lpstr>What is (geo) spatial data?</vt:lpstr>
      <vt:lpstr>Major Types of Spatial Data</vt:lpstr>
      <vt:lpstr>What is sf?</vt:lpstr>
      <vt:lpstr>Class Dataset: USGS GAGES-II</vt:lpstr>
      <vt:lpstr>USGS GAGES-II Dataset (continued)</vt:lpstr>
      <vt:lpstr>What is a coordinate reference system (CRS)?</vt:lpstr>
      <vt:lpstr>What is a coordinate reference system (CRS)?</vt:lpstr>
      <vt:lpstr>What is a coordinate reference system (CRS)?</vt:lpstr>
      <vt:lpstr>A VERY important note about CRSs…</vt:lpstr>
      <vt:lpstr>Activity 1: Getting Started with sf</vt:lpstr>
      <vt:lpstr>What might you want to do with these data?</vt:lpstr>
      <vt:lpstr>Activity 2: Common Operations in sf</vt:lpstr>
      <vt:lpstr>Activity 3: Putting sf to Work with GAGES-II Data</vt:lpstr>
      <vt:lpstr>(if time) Activity 4: Bringing in the tidyverse</vt:lpstr>
      <vt:lpstr>Workshop Learning Outcomes Revisited</vt:lpstr>
      <vt:lpstr>Please fill out a post-workshop survey!</vt:lpstr>
      <vt:lpstr>PowerPoint Presentation</vt:lpstr>
      <vt:lpstr>Helpful sf Resources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Spatial Data with sf</dc:title>
  <dc:creator>Sheila</dc:creator>
  <cp:lastModifiedBy>Sheila</cp:lastModifiedBy>
  <cp:revision>19</cp:revision>
  <dcterms:created xsi:type="dcterms:W3CDTF">2019-02-04T22:36:39Z</dcterms:created>
  <dcterms:modified xsi:type="dcterms:W3CDTF">2019-02-07T15:12:49Z</dcterms:modified>
</cp:coreProperties>
</file>